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938" r:id="rId1"/>
  </p:sldMasterIdLst>
  <p:sldIdLst>
    <p:sldId id="256" r:id="rId2"/>
    <p:sldId id="257" r:id="rId3"/>
    <p:sldId id="258" r:id="rId4"/>
    <p:sldId id="259" r:id="rId5"/>
    <p:sldId id="260" r:id="rId6"/>
    <p:sldId id="261" r:id="rId7"/>
    <p:sldId id="263" r:id="rId8"/>
    <p:sldId id="266" r:id="rId9"/>
    <p:sldId id="267" r:id="rId10"/>
    <p:sldId id="262" r:id="rId11"/>
    <p:sldId id="265" r:id="rId12"/>
    <p:sldId id="264"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75"/>
  </p:normalViewPr>
  <p:slideViewPr>
    <p:cSldViewPr snapToGrid="0" snapToObjects="1">
      <p:cViewPr varScale="1">
        <p:scale>
          <a:sx n="111" d="100"/>
          <a:sy n="111" d="100"/>
        </p:scale>
        <p:origin x="632"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2" name="Freeform 6" title="Page Number Shape"/>
          <p:cNvSpPr/>
          <p:nvPr/>
        </p:nvSpPr>
        <p:spPr bwMode="auto">
          <a:xfrm>
            <a:off x="11784011" y="118920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2"/>
          </a:solidFill>
          <a:ln w="0">
            <a:noFill/>
            <a:prstDash val="solid"/>
            <a:round/>
            <a:headEnd/>
            <a:tailEnd/>
          </a:ln>
        </p:spPr>
      </p:sp>
      <p:sp>
        <p:nvSpPr>
          <p:cNvPr id="2" name="Title 1"/>
          <p:cNvSpPr>
            <a:spLocks noGrp="1"/>
          </p:cNvSpPr>
          <p:nvPr>
            <p:ph type="ctrTitle"/>
          </p:nvPr>
        </p:nvSpPr>
        <p:spPr>
          <a:xfrm>
            <a:off x="1088913" y="1143293"/>
            <a:ext cx="7034362" cy="4268965"/>
          </a:xfrm>
        </p:spPr>
        <p:txBody>
          <a:bodyPr anchor="t">
            <a:normAutofit/>
          </a:bodyPr>
          <a:lstStyle>
            <a:lvl1pPr algn="l">
              <a:lnSpc>
                <a:spcPct val="85000"/>
              </a:lnSpc>
              <a:defRPr sz="7700" cap="all" baseline="0">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088914" y="5537925"/>
            <a:ext cx="7034362" cy="706355"/>
          </a:xfrm>
        </p:spPr>
        <p:txBody>
          <a:bodyPr>
            <a:normAutofit/>
          </a:bodyPr>
          <a:lstStyle>
            <a:lvl1pPr marL="0" indent="0" algn="l">
              <a:lnSpc>
                <a:spcPct val="114000"/>
              </a:lnSpc>
              <a:spcBef>
                <a:spcPts val="0"/>
              </a:spcBef>
              <a:buNone/>
              <a:defRPr sz="2000" b="0" i="1"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1088913" y="6314440"/>
            <a:ext cx="1596622" cy="365125"/>
          </a:xfrm>
        </p:spPr>
        <p:txBody>
          <a:bodyPr/>
          <a:lstStyle>
            <a:lvl1pPr algn="l">
              <a:defRPr sz="1200">
                <a:solidFill>
                  <a:schemeClr val="tx2"/>
                </a:solidFill>
              </a:defRPr>
            </a:lvl1pPr>
          </a:lstStyle>
          <a:p>
            <a:fld id="{B61BEF0D-F0BB-DE4B-95CE-6DB70DBA9567}" type="datetimeFigureOut">
              <a:rPr lang="en-US" smtClean="0"/>
              <a:pPr/>
              <a:t>5/15/16</a:t>
            </a:fld>
            <a:endParaRPr lang="en-US" dirty="0"/>
          </a:p>
        </p:txBody>
      </p:sp>
      <p:sp>
        <p:nvSpPr>
          <p:cNvPr id="5" name="Footer Placeholder 4"/>
          <p:cNvSpPr>
            <a:spLocks noGrp="1"/>
          </p:cNvSpPr>
          <p:nvPr>
            <p:ph type="ftr" sz="quarter" idx="11"/>
          </p:nvPr>
        </p:nvSpPr>
        <p:spPr>
          <a:xfrm>
            <a:off x="3000591" y="6314440"/>
            <a:ext cx="5122683" cy="365125"/>
          </a:xfrm>
        </p:spPr>
        <p:txBody>
          <a:bodyPr/>
          <a:lstStyle>
            <a:lvl1pPr algn="l">
              <a:defRPr b="0">
                <a:solidFill>
                  <a:schemeClr val="tx2"/>
                </a:solidFill>
              </a:defRPr>
            </a:lvl1pPr>
          </a:lstStyle>
          <a:p>
            <a:endParaRPr lang="en-US" dirty="0"/>
          </a:p>
        </p:txBody>
      </p:sp>
      <p:sp>
        <p:nvSpPr>
          <p:cNvPr id="6" name="Slide Number Placeholder 5"/>
          <p:cNvSpPr>
            <a:spLocks noGrp="1"/>
          </p:cNvSpPr>
          <p:nvPr>
            <p:ph type="sldNum" sz="quarter" idx="12"/>
          </p:nvPr>
        </p:nvSpPr>
        <p:spPr>
          <a:xfrm>
            <a:off x="11784011" y="1416216"/>
            <a:ext cx="407988" cy="365125"/>
          </a:xfrm>
        </p:spPr>
        <p:txBody>
          <a:bodyPr/>
          <a:lstStyle>
            <a:lvl1pPr algn="r">
              <a:defRPr>
                <a:solidFill>
                  <a:schemeClr val="accent1"/>
                </a:solidFill>
              </a:defRPr>
            </a:lvl1pPr>
          </a:lstStyle>
          <a:p>
            <a:fld id="{D57F1E4F-1CFF-5643-939E-217C01CDF565}" type="slidenum">
              <a:rPr lang="en-US" smtClean="0"/>
              <a:pPr/>
              <a:t>‹#›</a:t>
            </a:fld>
            <a:endParaRPr lang="en-US" dirty="0"/>
          </a:p>
        </p:txBody>
      </p:sp>
      <p:cxnSp>
        <p:nvCxnSpPr>
          <p:cNvPr id="9" name="Straight Connector 8" title="Verticle Rule Line"/>
          <p:cNvCxnSpPr/>
          <p:nvPr/>
        </p:nvCxnSpPr>
        <p:spPr>
          <a:xfrm>
            <a:off x="773855" y="1257300"/>
            <a:ext cx="0" cy="560070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29706"/>
      </p:ext>
    </p:extLst>
  </p:cSld>
  <p:clrMapOvr>
    <a:overrideClrMapping bg1="dk1" tx1="lt1" bg2="dk2" tx2="lt2" accent1="accent1" accent2="accent2" accent3="accent3" accent4="accent4" accent5="accent5" accent6="accent6" hlink="hlink" folHlink="folHlink"/>
  </p:clrMapOvr>
  <p:extLst mod="1">
    <p:ext uri="{DCECCB84-F9BA-43D5-87BE-67443E8EF086}">
      <p15:sldGuideLst xmlns:p15="http://schemas.microsoft.com/office/powerpoint/2012/main">
        <p15:guide id="1" orient="horz" pos="792">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5/15/16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041808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7" name="Freeform 6" title="Page Number Shape"/>
          <p:cNvSpPr/>
          <p:nvPr/>
        </p:nvSpPr>
        <p:spPr bwMode="auto">
          <a:xfrm>
            <a:off x="11784011" y="1393748"/>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accent1"/>
          </a:solidFill>
          <a:ln w="0">
            <a:noFill/>
            <a:prstDash val="solid"/>
            <a:round/>
            <a:headEnd/>
            <a:tailEnd/>
          </a:ln>
        </p:spPr>
      </p:sp>
      <p:sp>
        <p:nvSpPr>
          <p:cNvPr id="2" name="Title 1"/>
          <p:cNvSpPr>
            <a:spLocks noGrp="1"/>
          </p:cNvSpPr>
          <p:nvPr>
            <p:ph type="title"/>
          </p:nvPr>
        </p:nvSpPr>
        <p:spPr>
          <a:xfrm>
            <a:off x="1947673" y="2571722"/>
            <a:ext cx="8296654" cy="3286153"/>
          </a:xfrm>
        </p:spPr>
        <p:txBody>
          <a:bodyPr anchor="t">
            <a:normAutofit/>
          </a:bodyPr>
          <a:lstStyle>
            <a:lvl1pPr>
              <a:lnSpc>
                <a:spcPct val="85000"/>
              </a:lnSpc>
              <a:defRPr sz="7700" cap="all" baseline="0">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947673" y="1393748"/>
            <a:ext cx="8401429" cy="819150"/>
          </a:xfrm>
        </p:spPr>
        <p:txBody>
          <a:bodyPr anchor="ctr">
            <a:normAutofit/>
          </a:bodyPr>
          <a:lstStyle>
            <a:lvl1pPr marL="0" indent="0" algn="r">
              <a:lnSpc>
                <a:spcPct val="113000"/>
              </a:lnSpc>
              <a:spcBef>
                <a:spcPts val="0"/>
              </a:spcBef>
              <a:buNone/>
              <a:defRPr sz="2000" b="0" i="1"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8742955" y="6314439"/>
            <a:ext cx="1596622" cy="365125"/>
          </a:xfrm>
        </p:spPr>
        <p:txBody>
          <a:bodyPr/>
          <a:lstStyle>
            <a:lvl1pPr>
              <a:defRPr sz="1200">
                <a:solidFill>
                  <a:schemeClr val="accent1"/>
                </a:solidFill>
              </a:defRPr>
            </a:lvl1pPr>
          </a:lstStyle>
          <a:p>
            <a:fld id="{B61BEF0D-F0BB-DE4B-95CE-6DB70DBA9567}" type="datetimeFigureOut">
              <a:rPr lang="en-US" smtClean="0"/>
              <a:pPr/>
              <a:t>5/15/16</a:t>
            </a:fld>
            <a:endParaRPr lang="en-US" dirty="0"/>
          </a:p>
        </p:txBody>
      </p:sp>
      <p:sp>
        <p:nvSpPr>
          <p:cNvPr id="5" name="Footer Placeholder 4"/>
          <p:cNvSpPr>
            <a:spLocks noGrp="1"/>
          </p:cNvSpPr>
          <p:nvPr>
            <p:ph type="ftr" sz="quarter" idx="11"/>
          </p:nvPr>
        </p:nvSpPr>
        <p:spPr>
          <a:xfrm>
            <a:off x="1947673" y="6314440"/>
            <a:ext cx="6480226" cy="365125"/>
          </a:xfrm>
        </p:spPr>
        <p:txBody>
          <a:bodyPr/>
          <a:lstStyle>
            <a:lvl1pPr>
              <a:defRPr b="0">
                <a:solidFill>
                  <a:schemeClr val="accent1"/>
                </a:solidFill>
              </a:defRPr>
            </a:lvl1pPr>
          </a:lstStyle>
          <a:p>
            <a:endParaRPr lang="en-US" dirty="0"/>
          </a:p>
        </p:txBody>
      </p:sp>
      <p:sp>
        <p:nvSpPr>
          <p:cNvPr id="6" name="Slide Number Placeholder 5"/>
          <p:cNvSpPr>
            <a:spLocks noGrp="1"/>
          </p:cNvSpPr>
          <p:nvPr>
            <p:ph type="sldNum" sz="quarter" idx="12"/>
          </p:nvPr>
        </p:nvSpPr>
        <p:spPr>
          <a:xfrm>
            <a:off x="11784011" y="1620760"/>
            <a:ext cx="407988" cy="365125"/>
          </a:xfrm>
        </p:spPr>
        <p:txBody>
          <a:bodyPr/>
          <a:lstStyle>
            <a:lvl1pPr>
              <a:defRPr>
                <a:solidFill>
                  <a:schemeClr val="bg2"/>
                </a:solidFill>
              </a:defRPr>
            </a:lvl1pPr>
          </a:lstStyle>
          <a:p>
            <a:fld id="{D57F1E4F-1CFF-5643-939E-217C01CDF565}" type="slidenum">
              <a:rPr lang="en-US" smtClean="0"/>
              <a:pPr/>
              <a:t>‹#›</a:t>
            </a:fld>
            <a:endParaRPr lang="en-US" dirty="0"/>
          </a:p>
        </p:txBody>
      </p:sp>
      <p:cxnSp>
        <p:nvCxnSpPr>
          <p:cNvPr id="10" name="Straight Connector 9" title="Horizontal Rule Line"/>
          <p:cNvCxnSpPr/>
          <p:nvPr/>
        </p:nvCxnSpPr>
        <p:spPr>
          <a:xfrm flipH="1">
            <a:off x="1" y="6178167"/>
            <a:ext cx="1024432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233715"/>
      </p:ext>
    </p:extLst>
  </p:cSld>
  <p:clrMapOvr>
    <a:masterClrMapping/>
  </p:clrMapOvr>
  <p:extLst mod="1">
    <p:ext uri="{DCECCB84-F9BA-43D5-87BE-67443E8EF086}">
      <p15:sldGuideLst xmlns:p15="http://schemas.microsoft.com/office/powerpoint/2012/main">
        <p15:guide id="1" pos="6456">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5181600" y="540628"/>
            <a:ext cx="6248400" cy="248894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181600" y="3712467"/>
            <a:ext cx="6248400" cy="248222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5/15/16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06056218"/>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62000" y="557784"/>
            <a:ext cx="3831336" cy="4956048"/>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5181600" y="558065"/>
            <a:ext cx="6245352" cy="914400"/>
          </a:xfrm>
        </p:spPr>
        <p:txBody>
          <a:bodyPr anchor="b">
            <a:normAutofit/>
          </a:bodyPr>
          <a:lstStyle>
            <a:lvl1pPr marL="0" indent="0">
              <a:lnSpc>
                <a:spcPct val="113000"/>
              </a:lnSpc>
              <a:spcBef>
                <a:spcPts val="0"/>
              </a:spcBef>
              <a:buNone/>
              <a:defRPr sz="2400" b="0" i="1" baseline="0">
                <a:solidFill>
                  <a:schemeClr val="tx1">
                    <a:lumMod val="85000"/>
                    <a:lumOff val="1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181600" y="1526671"/>
            <a:ext cx="6245352" cy="175564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181600" y="3700826"/>
            <a:ext cx="6248400" cy="914400"/>
          </a:xfrm>
        </p:spPr>
        <p:txBody>
          <a:bodyPr anchor="b">
            <a:normAutofit/>
          </a:bodyPr>
          <a:lstStyle>
            <a:lvl1pPr marL="0" indent="0">
              <a:buNone/>
              <a:defRPr sz="2400" b="0" i="1" baseline="0">
                <a:solidFill>
                  <a:schemeClr val="tx1">
                    <a:lumMod val="85000"/>
                    <a:lumOff val="1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81600" y="4669432"/>
            <a:ext cx="6245352" cy="175564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5/15/16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73293627"/>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5/15/16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308378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5/15/16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54212280"/>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62000" y="555479"/>
            <a:ext cx="3838776" cy="1921022"/>
          </a:xfrm>
        </p:spPr>
        <p:txBody>
          <a:bodyPr anchor="t">
            <a:noAutofit/>
          </a:bodyPr>
          <a:lstStyle>
            <a:lvl1pPr>
              <a:lnSpc>
                <a:spcPct val="93000"/>
              </a:lnSpc>
              <a:defRPr sz="4000"/>
            </a:lvl1pPr>
          </a:lstStyle>
          <a:p>
            <a:r>
              <a:rPr lang="en-US" smtClean="0"/>
              <a:t>Click to edit Master title style</a:t>
            </a:r>
            <a:endParaRPr lang="en-US" dirty="0"/>
          </a:p>
        </p:txBody>
      </p:sp>
      <p:sp>
        <p:nvSpPr>
          <p:cNvPr id="3" name="Content Placeholder 2"/>
          <p:cNvSpPr>
            <a:spLocks noGrp="1"/>
          </p:cNvSpPr>
          <p:nvPr>
            <p:ph idx="1"/>
          </p:nvPr>
        </p:nvSpPr>
        <p:spPr>
          <a:xfrm>
            <a:off x="5181600" y="564147"/>
            <a:ext cx="6248400" cy="5622644"/>
          </a:xfrm>
        </p:spPr>
        <p:txBody>
          <a:bodyPr/>
          <a:lstStyle>
            <a:lvl1pPr>
              <a:lnSpc>
                <a:spcPct val="112000"/>
              </a:lnSpc>
              <a:defRPr sz="2000"/>
            </a:lvl1pPr>
            <a:lvl2pPr>
              <a:lnSpc>
                <a:spcPct val="112000"/>
              </a:lnSpc>
              <a:defRPr sz="1800"/>
            </a:lvl2pPr>
            <a:lvl3pPr>
              <a:lnSpc>
                <a:spcPct val="112000"/>
              </a:lnSpc>
              <a:defRPr sz="1600"/>
            </a:lvl3pPr>
            <a:lvl4pPr>
              <a:lnSpc>
                <a:spcPct val="112000"/>
              </a:lnSpc>
              <a:defRPr sz="1400"/>
            </a:lvl4pPr>
            <a:lvl5pPr>
              <a:lnSpc>
                <a:spcPct val="112000"/>
              </a:lnSpc>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62000" y="2621512"/>
            <a:ext cx="3838776" cy="3239537"/>
          </a:xfrm>
        </p:spPr>
        <p:txBody>
          <a:bodyPr/>
          <a:lstStyle>
            <a:lvl1pPr marL="0" indent="0" algn="r">
              <a:lnSpc>
                <a:spcPct val="125000"/>
              </a:lnSpc>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5/15/16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02191499"/>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8952" y="557261"/>
            <a:ext cx="3840480" cy="1919239"/>
          </a:xfrm>
        </p:spPr>
        <p:txBody>
          <a:bodyPr anchor="t">
            <a:noAutofit/>
          </a:bodyPr>
          <a:lstStyle>
            <a:lvl1pPr>
              <a:lnSpc>
                <a:spcPct val="93000"/>
              </a:lnSpc>
              <a:defRPr sz="40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257800" y="0"/>
            <a:ext cx="6172200"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758952" y="2621512"/>
            <a:ext cx="3840480" cy="3236976"/>
          </a:xfrm>
        </p:spPr>
        <p:txBody>
          <a:bodyPr/>
          <a:lstStyle>
            <a:lvl1pPr marL="0" indent="0" algn="r">
              <a:lnSpc>
                <a:spcPct val="125000"/>
              </a:lnSpc>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5/15/16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231664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181600" y="640080"/>
            <a:ext cx="6248398" cy="558414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5/15/16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646041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12" name="Freeform 6" title="Page Number Shape"/>
          <p:cNvSpPr/>
          <p:nvPr/>
        </p:nvSpPr>
        <p:spPr bwMode="auto">
          <a:xfrm>
            <a:off x="11784011"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accent1"/>
          </a:solidFill>
          <a:ln w="0">
            <a:noFill/>
            <a:prstDash val="solid"/>
            <a:round/>
            <a:headEnd/>
            <a:tailEnd/>
          </a:ln>
        </p:spPr>
      </p:sp>
      <p:sp>
        <p:nvSpPr>
          <p:cNvPr id="2" name="Vertical Title 1"/>
          <p:cNvSpPr>
            <a:spLocks noGrp="1"/>
          </p:cNvSpPr>
          <p:nvPr>
            <p:ph type="title" orient="vert"/>
          </p:nvPr>
        </p:nvSpPr>
        <p:spPr>
          <a:xfrm>
            <a:off x="7990765" y="642931"/>
            <a:ext cx="2446670" cy="4678106"/>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642932"/>
            <a:ext cx="7070678" cy="467810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36187" y="5927131"/>
            <a:ext cx="3814856" cy="365125"/>
          </a:xfrm>
        </p:spPr>
        <p:txBody>
          <a:bodyPr/>
          <a:lstStyle/>
          <a:p>
            <a:fld id="{B61BEF0D-F0BB-DE4B-95CE-6DB70DBA9567}" type="datetimeFigureOut">
              <a:rPr lang="en-US" smtClean="0"/>
              <a:pPr/>
              <a:t>5/15/16</a:t>
            </a:fld>
            <a:endParaRPr lang="en-US" dirty="0"/>
          </a:p>
        </p:txBody>
      </p:sp>
      <p:sp>
        <p:nvSpPr>
          <p:cNvPr id="5" name="Footer Placeholder 4"/>
          <p:cNvSpPr>
            <a:spLocks noGrp="1"/>
          </p:cNvSpPr>
          <p:nvPr>
            <p:ph type="ftr" sz="quarter" idx="11"/>
          </p:nvPr>
        </p:nvSpPr>
        <p:spPr>
          <a:xfrm>
            <a:off x="6536187" y="6315949"/>
            <a:ext cx="3814856" cy="365125"/>
          </a:xfrm>
        </p:spPr>
        <p:txBody>
          <a:bodyPr/>
          <a:lstStyle/>
          <a:p>
            <a:endParaRPr lang="en-US" dirty="0"/>
          </a:p>
        </p:txBody>
      </p:sp>
      <p:sp>
        <p:nvSpPr>
          <p:cNvPr id="6" name="Slide Number Placeholder 5"/>
          <p:cNvSpPr>
            <a:spLocks noGrp="1"/>
          </p:cNvSpPr>
          <p:nvPr>
            <p:ph type="sldNum" sz="quarter" idx="12"/>
          </p:nvPr>
        </p:nvSpPr>
        <p:spPr>
          <a:xfrm>
            <a:off x="11784011" y="5607592"/>
            <a:ext cx="407988" cy="365125"/>
          </a:xfrm>
        </p:spPr>
        <p:txBody>
          <a:bodyPr/>
          <a:lstStyle/>
          <a:p>
            <a:fld id="{D57F1E4F-1CFF-5643-939E-217C01CDF565}" type="slidenum">
              <a:rPr lang="en-US" smtClean="0"/>
              <a:pPr/>
              <a:t>‹#›</a:t>
            </a:fld>
            <a:endParaRPr lang="en-US" dirty="0"/>
          </a:p>
        </p:txBody>
      </p:sp>
      <p:cxnSp>
        <p:nvCxnSpPr>
          <p:cNvPr id="13" name="Straight Connector 12" title="Horizontal Rule Line"/>
          <p:cNvCxnSpPr/>
          <p:nvPr/>
        </p:nvCxnSpPr>
        <p:spPr>
          <a:xfrm>
            <a:off x="0" y="6199730"/>
            <a:ext cx="10260011"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6294691"/>
      </p:ext>
    </p:extLst>
  </p:cSld>
  <p:clrMapOvr>
    <a:masterClrMapping/>
  </p:clrMapOvr>
  <p:extLst mod="1">
    <p:ext uri="{DCECCB84-F9BA-43D5-87BE-67443E8EF086}">
      <p15:sldGuideLst xmlns:p15="http://schemas.microsoft.com/office/powerpoint/2012/main">
        <p15:guide id="1" pos="6456">
          <p15:clr>
            <a:srgbClr val="FBAE40"/>
          </p15:clr>
        </p15:guide>
      </p15:sldGuideLst>
    </p:ext>
  </p:extLs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0" name="Freeform 6" title="Page Number Shape"/>
          <p:cNvSpPr/>
          <p:nvPr/>
        </p:nvSpPr>
        <p:spPr bwMode="auto">
          <a:xfrm>
            <a:off x="11784011"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accent1"/>
          </a:solidFill>
          <a:ln w="0">
            <a:noFill/>
            <a:prstDash val="solid"/>
            <a:round/>
            <a:headEnd/>
            <a:tailEnd/>
          </a:ln>
        </p:spPr>
      </p:sp>
      <p:sp>
        <p:nvSpPr>
          <p:cNvPr id="2" name="Title Placeholder 1"/>
          <p:cNvSpPr>
            <a:spLocks noGrp="1"/>
          </p:cNvSpPr>
          <p:nvPr>
            <p:ph type="title"/>
          </p:nvPr>
        </p:nvSpPr>
        <p:spPr>
          <a:xfrm>
            <a:off x="762000" y="559678"/>
            <a:ext cx="3833906" cy="4952492"/>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181600" y="569066"/>
            <a:ext cx="6248398" cy="565515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2001" y="5930060"/>
            <a:ext cx="3814856" cy="365125"/>
          </a:xfrm>
          <a:prstGeom prst="rect">
            <a:avLst/>
          </a:prstGeom>
        </p:spPr>
        <p:txBody>
          <a:bodyPr vert="horz" lIns="91440" tIns="45720" rIns="91440" bIns="45720" rtlCol="0" anchor="t"/>
          <a:lstStyle>
            <a:lvl1pPr algn="r">
              <a:defRPr sz="1000" b="0" i="1" baseline="0">
                <a:solidFill>
                  <a:schemeClr val="accent1"/>
                </a:solidFill>
                <a:latin typeface="+mj-lt"/>
              </a:defRPr>
            </a:lvl1pPr>
          </a:lstStyle>
          <a:p>
            <a:fld id="{B61BEF0D-F0BB-DE4B-95CE-6DB70DBA9567}" type="datetimeFigureOut">
              <a:rPr lang="en-US" smtClean="0"/>
              <a:pPr/>
              <a:t>5/15/16</a:t>
            </a:fld>
            <a:endParaRPr lang="en-US" dirty="0"/>
          </a:p>
        </p:txBody>
      </p:sp>
      <p:sp>
        <p:nvSpPr>
          <p:cNvPr id="5" name="Footer Placeholder 4"/>
          <p:cNvSpPr>
            <a:spLocks noGrp="1"/>
          </p:cNvSpPr>
          <p:nvPr>
            <p:ph type="ftr" sz="quarter" idx="3"/>
          </p:nvPr>
        </p:nvSpPr>
        <p:spPr>
          <a:xfrm>
            <a:off x="762001" y="6314440"/>
            <a:ext cx="3814856" cy="365125"/>
          </a:xfrm>
          <a:prstGeom prst="rect">
            <a:avLst/>
          </a:prstGeom>
        </p:spPr>
        <p:txBody>
          <a:bodyPr vert="horz" lIns="91440" tIns="45720" rIns="91440" bIns="45720" rtlCol="0" anchor="t"/>
          <a:lstStyle>
            <a:lvl1pPr algn="r">
              <a:defRPr sz="1200" b="1" i="1" baseline="0">
                <a:solidFill>
                  <a:schemeClr val="accent1"/>
                </a:solidFill>
                <a:latin typeface="+mj-lt"/>
              </a:defRPr>
            </a:lvl1pPr>
          </a:lstStyle>
          <a:p>
            <a:endParaRPr lang="en-US" dirty="0"/>
          </a:p>
        </p:txBody>
      </p:sp>
      <p:sp>
        <p:nvSpPr>
          <p:cNvPr id="6" name="Slide Number Placeholder 5"/>
          <p:cNvSpPr>
            <a:spLocks noGrp="1"/>
          </p:cNvSpPr>
          <p:nvPr>
            <p:ph type="sldNum" sz="quarter" idx="4"/>
          </p:nvPr>
        </p:nvSpPr>
        <p:spPr>
          <a:xfrm>
            <a:off x="11784011" y="5607592"/>
            <a:ext cx="407988" cy="365125"/>
          </a:xfrm>
          <a:prstGeom prst="rect">
            <a:avLst/>
          </a:prstGeom>
        </p:spPr>
        <p:txBody>
          <a:bodyPr vert="horz" lIns="91440" tIns="45720" rIns="91440" bIns="45720" rtlCol="0" anchor="ctr"/>
          <a:lstStyle>
            <a:lvl1pPr algn="r">
              <a:defRPr sz="1200" b="0" i="1" baseline="0">
                <a:solidFill>
                  <a:schemeClr val="bg2"/>
                </a:solidFill>
                <a:latin typeface="+mj-lt"/>
              </a:defRPr>
            </a:lvl1pPr>
          </a:lstStyle>
          <a:p>
            <a:fld id="{D57F1E4F-1CFF-5643-939E-217C01CDF565}" type="slidenum">
              <a:rPr lang="en-US" smtClean="0"/>
              <a:pPr/>
              <a:t>‹#›</a:t>
            </a:fld>
            <a:endParaRPr lang="en-US" dirty="0"/>
          </a:p>
        </p:txBody>
      </p:sp>
      <p:cxnSp>
        <p:nvCxnSpPr>
          <p:cNvPr id="10" name="Straight Connector 9" title="Horizontal Rule Line"/>
          <p:cNvCxnSpPr/>
          <p:nvPr/>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1007326"/>
      </p:ext>
    </p:extLst>
  </p:cSld>
  <p:clrMap bg1="lt1" tx1="dk1" bg2="lt2" tx2="dk2" accent1="accent1" accent2="accent2" accent3="accent3" accent4="accent4" accent5="accent5" accent6="accent6" hlink="hlink" folHlink="folHlink"/>
  <p:sldLayoutIdLst>
    <p:sldLayoutId id="2147484939" r:id="rId1"/>
    <p:sldLayoutId id="2147484940" r:id="rId2"/>
    <p:sldLayoutId id="2147484941" r:id="rId3"/>
    <p:sldLayoutId id="2147484942" r:id="rId4"/>
    <p:sldLayoutId id="2147484943" r:id="rId5"/>
    <p:sldLayoutId id="2147484944" r:id="rId6"/>
    <p:sldLayoutId id="2147484945" r:id="rId7"/>
    <p:sldLayoutId id="2147484946" r:id="rId8"/>
    <p:sldLayoutId id="2147484947" r:id="rId9"/>
    <p:sldLayoutId id="2147484948" r:id="rId10"/>
    <p:sldLayoutId id="2147484949" r:id="rId11"/>
  </p:sldLayoutIdLst>
  <p:txStyles>
    <p:titleStyle>
      <a:lvl1pPr algn="r" defTabSz="914400" rtl="0" eaLnBrk="1" latinLnBrk="0" hangingPunct="1">
        <a:lnSpc>
          <a:spcPct val="90000"/>
        </a:lnSpc>
        <a:spcBef>
          <a:spcPct val="0"/>
        </a:spcBef>
        <a:buNone/>
        <a:defRPr sz="5000" b="0" i="1" kern="1200" baseline="0">
          <a:solidFill>
            <a:schemeClr val="accent1"/>
          </a:solidFill>
          <a:latin typeface="+mj-lt"/>
          <a:ea typeface="+mj-ea"/>
          <a:cs typeface="+mj-cs"/>
        </a:defRPr>
      </a:lvl1pPr>
    </p:titleStyle>
    <p:bodyStyle>
      <a:lvl1pPr marL="283464" indent="-283464" algn="l" defTabSz="914400" rtl="0" eaLnBrk="1" latinLnBrk="0" hangingPunct="1">
        <a:lnSpc>
          <a:spcPct val="112000"/>
        </a:lnSpc>
        <a:spcBef>
          <a:spcPts val="900"/>
        </a:spcBef>
        <a:buFont typeface="Arial" panose="020B0604020202020204" pitchFamily="34" charset="0"/>
        <a:buChar char="•"/>
        <a:defRPr sz="2000" kern="1200" baseline="0">
          <a:solidFill>
            <a:schemeClr val="tx1">
              <a:lumMod val="85000"/>
              <a:lumOff val="15000"/>
            </a:schemeClr>
          </a:solidFill>
          <a:latin typeface="+mn-lt"/>
          <a:ea typeface="+mn-ea"/>
          <a:cs typeface="+mn-cs"/>
        </a:defRPr>
      </a:lvl1pPr>
      <a:lvl2pPr marL="283464" indent="-283464" algn="l" defTabSz="914400" rtl="0" eaLnBrk="1" latinLnBrk="0" hangingPunct="1">
        <a:lnSpc>
          <a:spcPct val="112000"/>
        </a:lnSpc>
        <a:spcBef>
          <a:spcPts val="900"/>
        </a:spcBef>
        <a:buFont typeface="Corbel" panose="020B0503020204020204" pitchFamily="34" charset="0"/>
        <a:buChar char="–"/>
        <a:defRPr sz="1800" kern="1200" baseline="0">
          <a:solidFill>
            <a:schemeClr val="tx1">
              <a:lumMod val="85000"/>
              <a:lumOff val="15000"/>
            </a:schemeClr>
          </a:solidFill>
          <a:latin typeface="+mn-lt"/>
          <a:ea typeface="+mn-ea"/>
          <a:cs typeface="+mn-cs"/>
        </a:defRPr>
      </a:lvl2pPr>
      <a:lvl3pPr marL="283464" indent="-283464" algn="l" defTabSz="914400" rtl="0" eaLnBrk="1" latinLnBrk="0" hangingPunct="1">
        <a:lnSpc>
          <a:spcPct val="112000"/>
        </a:lnSpc>
        <a:spcBef>
          <a:spcPts val="900"/>
        </a:spcBef>
        <a:buFont typeface="Arial" panose="020B0604020202020204" pitchFamily="34" charset="0"/>
        <a:buChar char="•"/>
        <a:defRPr sz="1600" kern="1200" baseline="0">
          <a:solidFill>
            <a:schemeClr val="tx1">
              <a:lumMod val="85000"/>
              <a:lumOff val="15000"/>
            </a:schemeClr>
          </a:solidFill>
          <a:latin typeface="+mn-lt"/>
          <a:ea typeface="+mn-ea"/>
          <a:cs typeface="+mn-cs"/>
        </a:defRPr>
      </a:lvl3pPr>
      <a:lvl4pPr marL="283464" indent="-283464" algn="l" defTabSz="914400" rtl="0" eaLnBrk="1" latinLnBrk="0" hangingPunct="1">
        <a:lnSpc>
          <a:spcPct val="112000"/>
        </a:lnSpc>
        <a:spcBef>
          <a:spcPts val="900"/>
        </a:spcBef>
        <a:buFont typeface="Corbel" panose="020B0503020204020204" pitchFamily="34" charset="0"/>
        <a:buChar char="–"/>
        <a:defRPr sz="1400" kern="1200" baseline="0">
          <a:solidFill>
            <a:schemeClr val="tx1">
              <a:lumMod val="85000"/>
              <a:lumOff val="15000"/>
            </a:schemeClr>
          </a:solidFill>
          <a:latin typeface="+mn-lt"/>
          <a:ea typeface="+mn-ea"/>
          <a:cs typeface="+mn-cs"/>
        </a:defRPr>
      </a:lvl4pPr>
      <a:lvl5pPr marL="283464" indent="-283464" algn="l" defTabSz="914400" rtl="0" eaLnBrk="1" latinLnBrk="0" hangingPunct="1">
        <a:lnSpc>
          <a:spcPct val="112000"/>
        </a:lnSpc>
        <a:spcBef>
          <a:spcPts val="900"/>
        </a:spcBef>
        <a:buFont typeface="Arial" panose="020B0604020202020204" pitchFamily="34" charset="0"/>
        <a:buChar char="•"/>
        <a:defRPr sz="1400" i="1" kern="1200" baseline="0">
          <a:solidFill>
            <a:schemeClr val="tx1">
              <a:lumMod val="85000"/>
              <a:lumOff val="15000"/>
            </a:schemeClr>
          </a:solidFill>
          <a:latin typeface="+mn-lt"/>
          <a:ea typeface="+mn-ea"/>
          <a:cs typeface="+mn-cs"/>
        </a:defRPr>
      </a:lvl5pPr>
      <a:lvl6pPr marL="283464" indent="-283464" algn="l" defTabSz="914400" rtl="0" eaLnBrk="1" latinLnBrk="0" hangingPunct="1">
        <a:lnSpc>
          <a:spcPct val="112000"/>
        </a:lnSpc>
        <a:spcBef>
          <a:spcPts val="1300"/>
        </a:spcBef>
        <a:buFont typeface="Corbel" panose="020B0503020204020204" pitchFamily="34" charset="0"/>
        <a:buChar char="–"/>
        <a:defRPr sz="1400" kern="1200">
          <a:solidFill>
            <a:schemeClr val="tx1">
              <a:lumMod val="85000"/>
              <a:lumOff val="15000"/>
            </a:schemeClr>
          </a:solidFill>
          <a:latin typeface="+mn-lt"/>
          <a:ea typeface="+mn-ea"/>
          <a:cs typeface="+mn-cs"/>
        </a:defRPr>
      </a:lvl6pPr>
      <a:lvl7pPr marL="283464" indent="-283464" algn="l" defTabSz="914400" rtl="0" eaLnBrk="1" latinLnBrk="0" hangingPunct="1">
        <a:lnSpc>
          <a:spcPct val="112000"/>
        </a:lnSpc>
        <a:spcBef>
          <a:spcPts val="1300"/>
        </a:spcBef>
        <a:buFont typeface="Arial" panose="020B0604020202020204" pitchFamily="34" charset="0"/>
        <a:buChar char="•"/>
        <a:defRPr sz="1400" i="1" kern="1200">
          <a:solidFill>
            <a:schemeClr val="tx1">
              <a:lumMod val="85000"/>
              <a:lumOff val="15000"/>
            </a:schemeClr>
          </a:solidFill>
          <a:latin typeface="+mn-lt"/>
          <a:ea typeface="+mn-ea"/>
          <a:cs typeface="+mn-cs"/>
        </a:defRPr>
      </a:lvl7pPr>
      <a:lvl8pPr marL="283464" indent="-283464" algn="l" defTabSz="914400" rtl="0" eaLnBrk="1" latinLnBrk="0" hangingPunct="1">
        <a:lnSpc>
          <a:spcPct val="112000"/>
        </a:lnSpc>
        <a:spcBef>
          <a:spcPts val="1300"/>
        </a:spcBef>
        <a:buFont typeface="Corbel" panose="020B0503020204020204" pitchFamily="34" charset="0"/>
        <a:buChar char="–"/>
        <a:defRPr sz="1400" kern="1200">
          <a:solidFill>
            <a:schemeClr val="tx1">
              <a:lumMod val="85000"/>
              <a:lumOff val="15000"/>
            </a:schemeClr>
          </a:solidFill>
          <a:latin typeface="+mn-lt"/>
          <a:ea typeface="+mn-ea"/>
          <a:cs typeface="+mn-cs"/>
        </a:defRPr>
      </a:lvl8pPr>
      <a:lvl9pPr marL="283464" indent="-283464" algn="l" defTabSz="914400" rtl="0" eaLnBrk="1" latinLnBrk="0" hangingPunct="1">
        <a:lnSpc>
          <a:spcPct val="112000"/>
        </a:lnSpc>
        <a:spcBef>
          <a:spcPts val="1300"/>
        </a:spcBef>
        <a:buFont typeface="Arial" panose="020B0604020202020204" pitchFamily="34" charset="0"/>
        <a:buChar char="•"/>
        <a:defRPr sz="1400" i="1" kern="1200" baseline="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832">
          <p15:clr>
            <a:srgbClr val="F26B43"/>
          </p15:clr>
        </p15:guide>
        <p15:guide id="2" pos="480">
          <p15:clr>
            <a:srgbClr val="F26B43"/>
          </p15:clr>
        </p15:guide>
        <p15:guide id="3" orient="horz" pos="432">
          <p15:clr>
            <a:srgbClr val="F26B43"/>
          </p15:clr>
        </p15:guide>
        <p15:guide id="4" pos="7200">
          <p15:clr>
            <a:srgbClr val="F26B43"/>
          </p15:clr>
        </p15:guide>
        <p15:guide id="5" pos="32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3" Type="http://schemas.openxmlformats.org/officeDocument/2006/relationships/image" Target="../media/image3.tiff"/><Relationship Id="rId4" Type="http://schemas.openxmlformats.org/officeDocument/2006/relationships/image" Target="../media/image4.tiff"/><Relationship Id="rId5" Type="http://schemas.openxmlformats.org/officeDocument/2006/relationships/image" Target="../media/image5.tiff"/><Relationship Id="rId6" Type="http://schemas.openxmlformats.org/officeDocument/2006/relationships/image" Target="../media/image6.tiff"/><Relationship Id="rId7" Type="http://schemas.openxmlformats.org/officeDocument/2006/relationships/image" Target="../media/image7.tiff"/><Relationship Id="rId1" Type="http://schemas.openxmlformats.org/officeDocument/2006/relationships/slideLayout" Target="../slideLayouts/slideLayout2.xml"/><Relationship Id="rId2" Type="http://schemas.openxmlformats.org/officeDocument/2006/relationships/image" Target="../media/image2.tif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tiff"/><Relationship Id="rId3"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tif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5400" dirty="0"/>
              <a:t>Just another source of </a:t>
            </a:r>
            <a:r>
              <a:rPr lang="en-US" sz="5400" dirty="0" smtClean="0"/>
              <a:t>conflict? </a:t>
            </a:r>
            <a:r>
              <a:rPr lang="en-US" sz="5400" dirty="0"/>
              <a:t>writing disability in erotica</a:t>
            </a:r>
            <a:r>
              <a:rPr lang="en-US" sz="5400" dirty="0" smtClean="0"/>
              <a:t/>
            </a:r>
            <a:br>
              <a:rPr lang="en-US" sz="5400" dirty="0" smtClean="0"/>
            </a:br>
            <a:endParaRPr lang="en-US" sz="5400" dirty="0"/>
          </a:p>
        </p:txBody>
      </p:sp>
      <p:sp>
        <p:nvSpPr>
          <p:cNvPr id="3" name="Subtitle 2"/>
          <p:cNvSpPr>
            <a:spLocks noGrp="1"/>
          </p:cNvSpPr>
          <p:nvPr>
            <p:ph type="subTitle" idx="1"/>
          </p:nvPr>
        </p:nvSpPr>
        <p:spPr/>
        <p:txBody>
          <a:bodyPr/>
          <a:lstStyle/>
          <a:p>
            <a:r>
              <a:rPr lang="en-US" dirty="0" smtClean="0"/>
              <a:t>Charlie Powell</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23275" y="2287678"/>
            <a:ext cx="2882739" cy="3603424"/>
          </a:xfrm>
          <a:prstGeom prst="rect">
            <a:avLst/>
          </a:prstGeom>
        </p:spPr>
      </p:pic>
    </p:spTree>
    <p:extLst>
      <p:ext uri="{BB962C8B-B14F-4D97-AF65-F5344CB8AC3E}">
        <p14:creationId xmlns:p14="http://schemas.microsoft.com/office/powerpoint/2010/main" val="12236482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59678"/>
            <a:ext cx="4301621" cy="4952492"/>
          </a:xfrm>
        </p:spPr>
        <p:txBody>
          <a:bodyPr/>
          <a:lstStyle/>
          <a:p>
            <a:r>
              <a:rPr lang="en-US" dirty="0" smtClean="0"/>
              <a:t>Can you identify the common disability tropes in these six stories?</a:t>
            </a:r>
            <a:endParaRPr lang="en-US" dirty="0"/>
          </a:p>
        </p:txBody>
      </p:sp>
      <p:pic>
        <p:nvPicPr>
          <p:cNvPr id="4" name="Content Placeholder 3"/>
          <p:cNvPicPr>
            <a:picLocks noGrp="1" noChangeAspect="1"/>
          </p:cNvPicPr>
          <p:nvPr>
            <p:ph idx="1"/>
          </p:nvPr>
        </p:nvPicPr>
        <p:blipFill>
          <a:blip r:embed="rId2"/>
          <a:stretch>
            <a:fillRect/>
          </a:stretch>
        </p:blipFill>
        <p:spPr>
          <a:xfrm>
            <a:off x="5272597" y="559677"/>
            <a:ext cx="1718513" cy="2575189"/>
          </a:xfrm>
          <a:prstGeom prst="rect">
            <a:avLst/>
          </a:prstGeom>
        </p:spPr>
      </p:pic>
      <p:pic>
        <p:nvPicPr>
          <p:cNvPr id="6" name="Picture 5"/>
          <p:cNvPicPr>
            <a:picLocks noChangeAspect="1"/>
          </p:cNvPicPr>
          <p:nvPr/>
        </p:nvPicPr>
        <p:blipFill>
          <a:blip r:embed="rId3"/>
          <a:stretch>
            <a:fillRect/>
          </a:stretch>
        </p:blipFill>
        <p:spPr>
          <a:xfrm>
            <a:off x="9081123" y="559677"/>
            <a:ext cx="1819800" cy="2575189"/>
          </a:xfrm>
          <a:prstGeom prst="rect">
            <a:avLst/>
          </a:prstGeom>
        </p:spPr>
      </p:pic>
      <p:pic>
        <p:nvPicPr>
          <p:cNvPr id="7" name="Picture 6"/>
          <p:cNvPicPr>
            <a:picLocks noChangeAspect="1"/>
          </p:cNvPicPr>
          <p:nvPr/>
        </p:nvPicPr>
        <p:blipFill>
          <a:blip r:embed="rId4"/>
          <a:stretch>
            <a:fillRect/>
          </a:stretch>
        </p:blipFill>
        <p:spPr>
          <a:xfrm>
            <a:off x="5272596" y="3316066"/>
            <a:ext cx="1718513" cy="2696661"/>
          </a:xfrm>
          <a:prstGeom prst="rect">
            <a:avLst/>
          </a:prstGeom>
        </p:spPr>
      </p:pic>
      <p:pic>
        <p:nvPicPr>
          <p:cNvPr id="8" name="Picture 7"/>
          <p:cNvPicPr>
            <a:picLocks noChangeAspect="1"/>
          </p:cNvPicPr>
          <p:nvPr/>
        </p:nvPicPr>
        <p:blipFill>
          <a:blip r:embed="rId5"/>
          <a:stretch>
            <a:fillRect/>
          </a:stretch>
        </p:blipFill>
        <p:spPr>
          <a:xfrm>
            <a:off x="7200084" y="3316067"/>
            <a:ext cx="1718513" cy="2696660"/>
          </a:xfrm>
          <a:prstGeom prst="rect">
            <a:avLst/>
          </a:prstGeom>
        </p:spPr>
      </p:pic>
      <p:pic>
        <p:nvPicPr>
          <p:cNvPr id="9" name="Picture 8"/>
          <p:cNvPicPr>
            <a:picLocks noChangeAspect="1"/>
          </p:cNvPicPr>
          <p:nvPr/>
        </p:nvPicPr>
        <p:blipFill>
          <a:blip r:embed="rId6"/>
          <a:stretch>
            <a:fillRect/>
          </a:stretch>
        </p:blipFill>
        <p:spPr>
          <a:xfrm>
            <a:off x="9081123" y="3316066"/>
            <a:ext cx="1819800" cy="2696661"/>
          </a:xfrm>
          <a:prstGeom prst="rect">
            <a:avLst/>
          </a:prstGeom>
        </p:spPr>
      </p:pic>
      <p:pic>
        <p:nvPicPr>
          <p:cNvPr id="10" name="Picture 9"/>
          <p:cNvPicPr>
            <a:picLocks noChangeAspect="1"/>
          </p:cNvPicPr>
          <p:nvPr/>
        </p:nvPicPr>
        <p:blipFill>
          <a:blip r:embed="rId7"/>
          <a:stretch>
            <a:fillRect/>
          </a:stretch>
        </p:blipFill>
        <p:spPr>
          <a:xfrm>
            <a:off x="7200084" y="559677"/>
            <a:ext cx="1718513" cy="2575189"/>
          </a:xfrm>
          <a:prstGeom prst="rect">
            <a:avLst/>
          </a:prstGeom>
        </p:spPr>
      </p:pic>
    </p:spTree>
    <p:extLst>
      <p:ext uri="{BB962C8B-B14F-4D97-AF65-F5344CB8AC3E}">
        <p14:creationId xmlns:p14="http://schemas.microsoft.com/office/powerpoint/2010/main" val="729112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59678"/>
            <a:ext cx="10667998" cy="5505456"/>
          </a:xfrm>
        </p:spPr>
        <p:txBody>
          <a:bodyPr/>
          <a:lstStyle/>
          <a:p>
            <a:pPr algn="l"/>
            <a:r>
              <a:rPr lang="en-US" dirty="0" smtClean="0"/>
              <a:t>Answers</a:t>
            </a:r>
            <a:br>
              <a:rPr lang="en-US" dirty="0" smtClean="0"/>
            </a:br>
            <a:r>
              <a:rPr lang="en-US" dirty="0" smtClean="0"/>
              <a:t/>
            </a:r>
            <a:br>
              <a:rPr lang="en-US" dirty="0" smtClean="0"/>
            </a:br>
            <a:r>
              <a:rPr lang="en-US" sz="3400" dirty="0" smtClean="0"/>
              <a:t>1. A Christmas Carol: </a:t>
            </a:r>
            <a:r>
              <a:rPr lang="en-US" sz="3400" i="0" dirty="0" smtClean="0"/>
              <a:t>‘saint-like’</a:t>
            </a:r>
            <a:br>
              <a:rPr lang="en-US" sz="3400" i="0" dirty="0" smtClean="0"/>
            </a:br>
            <a:r>
              <a:rPr lang="en-US" sz="3400" dirty="0" smtClean="0"/>
              <a:t>2. Lady Chatterley’s Lover: </a:t>
            </a:r>
            <a:r>
              <a:rPr lang="en-US" sz="3400" i="0" dirty="0" smtClean="0"/>
              <a:t>asexual/infertile</a:t>
            </a:r>
            <a:r>
              <a:rPr lang="en-US" sz="3400" dirty="0" smtClean="0"/>
              <a:t/>
            </a:r>
            <a:br>
              <a:rPr lang="en-US" sz="3400" dirty="0" smtClean="0"/>
            </a:br>
            <a:r>
              <a:rPr lang="en-US" sz="3400" dirty="0" smtClean="0"/>
              <a:t>3. Curious Incident of the Dog in the Night Time: </a:t>
            </a:r>
            <a:r>
              <a:rPr lang="en-US" sz="3400" i="0" dirty="0" smtClean="0"/>
              <a:t>differently-abled</a:t>
            </a:r>
            <a:br>
              <a:rPr lang="en-US" sz="3400" i="0" dirty="0" smtClean="0"/>
            </a:br>
            <a:r>
              <a:rPr lang="en-US" sz="3400" dirty="0" smtClean="0"/>
              <a:t>4. What Katy Did</a:t>
            </a:r>
            <a:r>
              <a:rPr lang="en-US" sz="3400" i="0" dirty="0" smtClean="0"/>
              <a:t>: to teach someone a lesson</a:t>
            </a:r>
            <a:br>
              <a:rPr lang="en-US" sz="3400" i="0" dirty="0" smtClean="0"/>
            </a:br>
            <a:r>
              <a:rPr lang="en-US" sz="3400" dirty="0" smtClean="0"/>
              <a:t>5. Hunchback of Notre Dame</a:t>
            </a:r>
            <a:r>
              <a:rPr lang="en-US" sz="3400" i="0" dirty="0" smtClean="0"/>
              <a:t>: unlovable </a:t>
            </a:r>
            <a:r>
              <a:rPr lang="en-US" sz="3400" dirty="0" smtClean="0"/>
              <a:t/>
            </a:r>
            <a:br>
              <a:rPr lang="en-US" sz="3400" dirty="0" smtClean="0"/>
            </a:br>
            <a:r>
              <a:rPr lang="en-US" sz="3400" dirty="0" smtClean="0"/>
              <a:t>6. Peter Pan: </a:t>
            </a:r>
            <a:r>
              <a:rPr lang="en-US" sz="3400" i="0" dirty="0" smtClean="0"/>
              <a:t>physical indication of evil personality</a:t>
            </a:r>
            <a:endParaRPr lang="en-US" sz="3400" dirty="0"/>
          </a:p>
        </p:txBody>
      </p:sp>
    </p:spTree>
    <p:extLst>
      <p:ext uri="{BB962C8B-B14F-4D97-AF65-F5344CB8AC3E}">
        <p14:creationId xmlns:p14="http://schemas.microsoft.com/office/powerpoint/2010/main" val="11779040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Inspiration: the modern disability trope</a:t>
            </a:r>
            <a:endParaRPr lang="en-US" dirty="0"/>
          </a:p>
        </p:txBody>
      </p:sp>
      <p:pic>
        <p:nvPicPr>
          <p:cNvPr id="4" name="Content Placeholder 3"/>
          <p:cNvPicPr>
            <a:picLocks noGrp="1" noChangeAspect="1"/>
          </p:cNvPicPr>
          <p:nvPr>
            <p:ph idx="1"/>
          </p:nvPr>
        </p:nvPicPr>
        <p:blipFill>
          <a:blip r:embed="rId2"/>
          <a:stretch>
            <a:fillRect/>
          </a:stretch>
        </p:blipFill>
        <p:spPr>
          <a:xfrm>
            <a:off x="1838511" y="3464944"/>
            <a:ext cx="2617742" cy="2617742"/>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73949" y="787079"/>
            <a:ext cx="6014201" cy="4213606"/>
          </a:xfrm>
          <a:prstGeom prst="rect">
            <a:avLst/>
          </a:prstGeom>
        </p:spPr>
      </p:pic>
      <p:sp>
        <p:nvSpPr>
          <p:cNvPr id="7" name="TextBox 6"/>
          <p:cNvSpPr txBox="1"/>
          <p:nvPr/>
        </p:nvSpPr>
        <p:spPr>
          <a:xfrm>
            <a:off x="4757260" y="5243332"/>
            <a:ext cx="6014201" cy="646331"/>
          </a:xfrm>
          <a:prstGeom prst="rect">
            <a:avLst/>
          </a:prstGeom>
          <a:noFill/>
        </p:spPr>
        <p:txBody>
          <a:bodyPr wrap="square" rtlCol="0">
            <a:spAutoFit/>
          </a:bodyPr>
          <a:lstStyle/>
          <a:p>
            <a:r>
              <a:rPr lang="en-US" dirty="0" smtClean="0"/>
              <a:t>‘We have been sold this lie that disability makes you exceptional, and it absolutely doesn’t.’ – Stella Young </a:t>
            </a:r>
            <a:endParaRPr lang="en-US" dirty="0"/>
          </a:p>
        </p:txBody>
      </p:sp>
    </p:spTree>
    <p:extLst>
      <p:ext uri="{BB962C8B-B14F-4D97-AF65-F5344CB8AC3E}">
        <p14:creationId xmlns:p14="http://schemas.microsoft.com/office/powerpoint/2010/main" val="17831785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The reality</a:t>
            </a:r>
            <a:endParaRPr lang="en-US" dirty="0"/>
          </a:p>
        </p:txBody>
      </p:sp>
      <p:sp>
        <p:nvSpPr>
          <p:cNvPr id="3" name="Content Placeholder 2"/>
          <p:cNvSpPr>
            <a:spLocks noGrp="1"/>
          </p:cNvSpPr>
          <p:nvPr>
            <p:ph idx="1"/>
          </p:nvPr>
        </p:nvSpPr>
        <p:spPr>
          <a:xfrm>
            <a:off x="4595906" y="569066"/>
            <a:ext cx="6955628" cy="5762286"/>
          </a:xfrm>
        </p:spPr>
        <p:txBody>
          <a:bodyPr>
            <a:noAutofit/>
          </a:bodyPr>
          <a:lstStyle/>
          <a:p>
            <a:r>
              <a:rPr lang="en-US" dirty="0"/>
              <a:t>11 million disabled people in Britain (Source: Prime Minister’s Strategy Unit) </a:t>
            </a:r>
            <a:endParaRPr lang="en-US" dirty="0" smtClean="0"/>
          </a:p>
          <a:p>
            <a:r>
              <a:rPr lang="en-US" dirty="0"/>
              <a:t>Over 7 million people or 18% of the working-age population in Britain are disabled as defined as by the Equality Act 2010 (Source: Employers' Forum on Disability</a:t>
            </a:r>
            <a:r>
              <a:rPr lang="en-US" dirty="0" smtClean="0"/>
              <a:t>).</a:t>
            </a:r>
          </a:p>
          <a:p>
            <a:r>
              <a:rPr lang="en-US" dirty="0"/>
              <a:t>Only 17% of disabled people were born with their disabilities (Source: Institute for Public Policy Research article Work for disabled people). </a:t>
            </a:r>
            <a:endParaRPr lang="en-US" dirty="0" smtClean="0"/>
          </a:p>
          <a:p>
            <a:r>
              <a:rPr lang="en-US" dirty="0" smtClean="0"/>
              <a:t>Only </a:t>
            </a:r>
            <a:r>
              <a:rPr lang="en-US" dirty="0"/>
              <a:t>8 per cent of disabled people in the UK use a wheelchair (Source: CSR Europe, ‘Disability: facts and figures' 2007</a:t>
            </a:r>
            <a:r>
              <a:rPr lang="en-US" dirty="0" smtClean="0"/>
              <a:t>). </a:t>
            </a:r>
          </a:p>
          <a:p>
            <a:r>
              <a:rPr lang="en-US" dirty="0" smtClean="0"/>
              <a:t>One </a:t>
            </a:r>
            <a:r>
              <a:rPr lang="en-US" dirty="0"/>
              <a:t>in four people will be affected by mental ill health in the course of their life (Source: Mind).</a:t>
            </a:r>
            <a:endParaRPr lang="en-US" dirty="0" smtClean="0"/>
          </a:p>
          <a:p>
            <a:r>
              <a:rPr lang="en-US" dirty="0"/>
              <a:t>25% of the </a:t>
            </a:r>
            <a:r>
              <a:rPr lang="en-US" dirty="0" smtClean="0"/>
              <a:t>global </a:t>
            </a:r>
            <a:r>
              <a:rPr lang="en-US" dirty="0"/>
              <a:t>population is either directly or indirectly affected by a disability (Source: UN and World Bank).</a:t>
            </a:r>
            <a:endParaRPr lang="en-US" dirty="0"/>
          </a:p>
        </p:txBody>
      </p:sp>
    </p:spTree>
    <p:extLst>
      <p:ext uri="{BB962C8B-B14F-4D97-AF65-F5344CB8AC3E}">
        <p14:creationId xmlns:p14="http://schemas.microsoft.com/office/powerpoint/2010/main" val="11641758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1999" y="559678"/>
            <a:ext cx="4330861" cy="4952492"/>
          </a:xfrm>
        </p:spPr>
        <p:txBody>
          <a:bodyPr/>
          <a:lstStyle/>
          <a:p>
            <a:r>
              <a:rPr lang="en-US" dirty="0" smtClean="0"/>
              <a:t>Writing disability can (and has) been done really well</a:t>
            </a:r>
            <a:endParaRPr lang="en-US" dirty="0"/>
          </a:p>
        </p:txBody>
      </p:sp>
      <p:sp>
        <p:nvSpPr>
          <p:cNvPr id="3" name="Content Placeholder 2"/>
          <p:cNvSpPr>
            <a:spLocks noGrp="1"/>
          </p:cNvSpPr>
          <p:nvPr>
            <p:ph idx="1"/>
          </p:nvPr>
        </p:nvSpPr>
        <p:spPr>
          <a:xfrm>
            <a:off x="5181600" y="569066"/>
            <a:ext cx="6248398" cy="5600240"/>
          </a:xfrm>
        </p:spPr>
        <p:txBody>
          <a:bodyPr>
            <a:normAutofit lnSpcReduction="10000"/>
          </a:bodyPr>
          <a:lstStyle/>
          <a:p>
            <a:pPr marL="0" indent="0">
              <a:buNone/>
            </a:pPr>
            <a:endParaRPr lang="en-US" i="1" dirty="0" smtClean="0"/>
          </a:p>
          <a:p>
            <a:pPr marL="0" indent="0">
              <a:buNone/>
            </a:pPr>
            <a:endParaRPr lang="en-US" i="1" dirty="0"/>
          </a:p>
          <a:p>
            <a:pPr marL="0" indent="0">
              <a:buNone/>
            </a:pPr>
            <a:endParaRPr lang="en-US" i="1" dirty="0" smtClean="0"/>
          </a:p>
          <a:p>
            <a:pPr marL="0" indent="0">
              <a:buNone/>
            </a:pPr>
            <a:endParaRPr lang="en-US" i="1" dirty="0"/>
          </a:p>
          <a:p>
            <a:pPr marL="0" indent="0">
              <a:buNone/>
            </a:pPr>
            <a:endParaRPr lang="en-US" i="1" dirty="0" smtClean="0"/>
          </a:p>
          <a:p>
            <a:pPr marL="0" indent="0">
              <a:buNone/>
            </a:pPr>
            <a:endParaRPr lang="en-US" i="1" dirty="0" smtClean="0"/>
          </a:p>
          <a:p>
            <a:pPr marL="0" indent="0">
              <a:buNone/>
            </a:pPr>
            <a:endParaRPr lang="en-US" i="1" dirty="0"/>
          </a:p>
          <a:p>
            <a:pPr marL="0" indent="0">
              <a:buNone/>
            </a:pPr>
            <a:r>
              <a:rPr lang="en-US" i="1" dirty="0" smtClean="0"/>
              <a:t>‘The Theory of Everything </a:t>
            </a:r>
            <a:r>
              <a:rPr lang="en-US" dirty="0" smtClean="0"/>
              <a:t>is a biographical romantic drama film adapted from the memoir </a:t>
            </a:r>
            <a:r>
              <a:rPr lang="en-US" i="1" dirty="0" smtClean="0"/>
              <a:t>Travelling to Infinity: My  Life with Stephen </a:t>
            </a:r>
            <a:r>
              <a:rPr lang="en-US" dirty="0" smtClean="0"/>
              <a:t>by Jane Wilde Hawking, which deals with </a:t>
            </a:r>
            <a:r>
              <a:rPr lang="en-US" b="1" dirty="0" smtClean="0"/>
              <a:t>her relationship </a:t>
            </a:r>
            <a:r>
              <a:rPr lang="en-US" dirty="0" smtClean="0"/>
              <a:t>with her ex-husband, theoretical physicist Stephen Hawking, </a:t>
            </a:r>
            <a:r>
              <a:rPr lang="en-US" b="1" dirty="0" smtClean="0"/>
              <a:t>his diagnosis </a:t>
            </a:r>
            <a:r>
              <a:rPr lang="en-US" dirty="0" smtClean="0"/>
              <a:t>of motor </a:t>
            </a:r>
            <a:r>
              <a:rPr lang="en-US" dirty="0" err="1" smtClean="0"/>
              <a:t>neurone</a:t>
            </a:r>
            <a:r>
              <a:rPr lang="en-US" dirty="0" smtClean="0"/>
              <a:t> disease, and </a:t>
            </a:r>
            <a:r>
              <a:rPr lang="en-US" b="1" dirty="0" smtClean="0"/>
              <a:t>his success in physics.</a:t>
            </a:r>
            <a:r>
              <a:rPr lang="en-US" dirty="0" smtClean="0"/>
              <a:t>’</a:t>
            </a:r>
          </a:p>
          <a:p>
            <a:pPr marL="0" indent="0">
              <a:buNone/>
            </a:pPr>
            <a:r>
              <a:rPr lang="en-US" dirty="0" smtClean="0"/>
              <a:t>(Wikipedia)</a:t>
            </a:r>
          </a:p>
          <a:p>
            <a:pPr marL="0" indent="0">
              <a:buNone/>
            </a:pPr>
            <a:endParaRPr lang="en-US" b="1" i="1" dirty="0" smtClean="0"/>
          </a:p>
        </p:txBody>
      </p:sp>
      <p:pic>
        <p:nvPicPr>
          <p:cNvPr id="4" name="Picture 3"/>
          <p:cNvPicPr>
            <a:picLocks noChangeAspect="1"/>
          </p:cNvPicPr>
          <p:nvPr/>
        </p:nvPicPr>
        <p:blipFill>
          <a:blip r:embed="rId2"/>
          <a:stretch>
            <a:fillRect/>
          </a:stretch>
        </p:blipFill>
        <p:spPr>
          <a:xfrm>
            <a:off x="5347623" y="706234"/>
            <a:ext cx="1874979" cy="2777746"/>
          </a:xfrm>
          <a:prstGeom prst="rect">
            <a:avLst/>
          </a:prstGeom>
        </p:spPr>
      </p:pic>
    </p:spTree>
    <p:extLst>
      <p:ext uri="{BB962C8B-B14F-4D97-AF65-F5344CB8AC3E}">
        <p14:creationId xmlns:p14="http://schemas.microsoft.com/office/powerpoint/2010/main" val="14822902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Disability works better as a character trait, not a plot point </a:t>
            </a:r>
            <a:endParaRPr lang="en-US" dirty="0"/>
          </a:p>
        </p:txBody>
      </p:sp>
      <p:sp>
        <p:nvSpPr>
          <p:cNvPr id="3" name="Content Placeholder 2"/>
          <p:cNvSpPr>
            <a:spLocks noGrp="1"/>
          </p:cNvSpPr>
          <p:nvPr>
            <p:ph idx="1"/>
          </p:nvPr>
        </p:nvSpPr>
        <p:spPr/>
        <p:txBody>
          <a:bodyPr>
            <a:normAutofit/>
          </a:bodyPr>
          <a:lstStyle/>
          <a:p>
            <a:r>
              <a:rPr lang="en-US" dirty="0" smtClean="0"/>
              <a:t>It’s generally better not to make disability the main focus of your story – disability is not erotic in itself</a:t>
            </a:r>
          </a:p>
          <a:p>
            <a:r>
              <a:rPr lang="en-US" dirty="0" smtClean="0"/>
              <a:t>The issue of disability doesn’t need to be resolved – it’s part of who your character is; they don’t need to be fixed/come to terms with it (even if society often thinks otherwise)</a:t>
            </a:r>
          </a:p>
          <a:p>
            <a:r>
              <a:rPr lang="en-US" dirty="0" smtClean="0"/>
              <a:t>Having disabled characters in your story is as much about an accurate world-view as anything else</a:t>
            </a:r>
            <a:br>
              <a:rPr lang="en-US" dirty="0" smtClean="0"/>
            </a:br>
            <a:endParaRPr lang="en-US" dirty="0"/>
          </a:p>
        </p:txBody>
      </p:sp>
    </p:spTree>
    <p:extLst>
      <p:ext uri="{BB962C8B-B14F-4D97-AF65-F5344CB8AC3E}">
        <p14:creationId xmlns:p14="http://schemas.microsoft.com/office/powerpoint/2010/main" val="11667313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Exploit the fact that disabled people often have to be creative about </a:t>
            </a:r>
            <a:r>
              <a:rPr lang="en-US" dirty="0" smtClean="0"/>
              <a:t>sex</a:t>
            </a:r>
            <a:r>
              <a:rPr lang="is-IS" dirty="0" smtClean="0"/>
              <a:t>…</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sz="2800" i="1" dirty="0" smtClean="0"/>
              <a:t> </a:t>
            </a:r>
            <a:r>
              <a:rPr lang="en-US" sz="2800" i="1" dirty="0"/>
              <a:t>‘Sensation play and kink are also crucial to my sexuality. Since I cannot feel many parts of my body, I have developed erogenous zones in some unique places – the most unique, perhaps, being the crook of my left elbow. By experimenting with different textures and sensations, I can discover different ways to give my body pleasure. Playing with bondage, light pain play, and role play scenarios cater to a fantasy-centered sex drive as well as allowing me to incorporate my entire body in sexual play.’ </a:t>
            </a:r>
            <a:r>
              <a:rPr lang="en-US" sz="2800" dirty="0"/>
              <a:t>(Leandra Vane, </a:t>
            </a:r>
            <a:r>
              <a:rPr lang="en-US" sz="2800" i="1" dirty="0"/>
              <a:t>Disability &amp; sex stigma)</a:t>
            </a:r>
            <a:endParaRPr lang="en-US" sz="2800" dirty="0"/>
          </a:p>
          <a:p>
            <a:endParaRPr lang="en-US" dirty="0"/>
          </a:p>
        </p:txBody>
      </p:sp>
    </p:spTree>
    <p:extLst>
      <p:ext uri="{BB962C8B-B14F-4D97-AF65-F5344CB8AC3E}">
        <p14:creationId xmlns:p14="http://schemas.microsoft.com/office/powerpoint/2010/main" val="2759390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s-IS" dirty="0" smtClean="0"/>
              <a:t>… and that sometimes, disability can be an advantage</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sz="2400" i="1" dirty="0" smtClean="0"/>
              <a:t>‘When </a:t>
            </a:r>
            <a:r>
              <a:rPr lang="en-US" sz="2400" i="1" dirty="0"/>
              <a:t>she took the blindfold off, I saw that my chest was covered in clothespins. (When you’re in your twenties, nipple clamps are expensive, so you work with what you have.) I’d never seen my body look like that. She must have been pretty impressed, because the first thing she said was, “I’ve never been able to do that before. Nobody has been able to take that many.”</a:t>
            </a:r>
          </a:p>
          <a:p>
            <a:pPr marL="0" indent="0">
              <a:buNone/>
            </a:pPr>
            <a:r>
              <a:rPr lang="en-US" sz="2400" i="1" dirty="0"/>
              <a:t>It’s not often (i.e., almost never) that I get told I’m good at a physical activity. But now my body, which had spent so many years letting me down and making decisions without my consent, had gone and done something absolutely right — and done it better. It had done something other people’s bodies, “healthy” bodies, hadn’t been able to</a:t>
            </a:r>
            <a:r>
              <a:rPr lang="en-US" sz="2400" i="1" dirty="0" smtClean="0"/>
              <a:t>.’</a:t>
            </a:r>
          </a:p>
          <a:p>
            <a:pPr marL="0" indent="0">
              <a:buNone/>
            </a:pPr>
            <a:r>
              <a:rPr lang="en-US" sz="2400" dirty="0" smtClean="0"/>
              <a:t>(Carrie, </a:t>
            </a:r>
            <a:r>
              <a:rPr lang="en-US" sz="2400" i="1" dirty="0"/>
              <a:t>Know Me Where It Hurts: Sex, Kink, and Cerebral </a:t>
            </a:r>
            <a:r>
              <a:rPr lang="en-US" sz="2400" i="1" dirty="0" smtClean="0"/>
              <a:t>Palsy</a:t>
            </a:r>
            <a:r>
              <a:rPr lang="en-US" sz="2400" dirty="0" smtClean="0"/>
              <a:t>, </a:t>
            </a:r>
            <a:r>
              <a:rPr lang="en-US" sz="2400" dirty="0" err="1" smtClean="0"/>
              <a:t>autostraddle.com</a:t>
            </a:r>
            <a:r>
              <a:rPr lang="en-US" sz="2400" i="1" dirty="0" smtClean="0"/>
              <a:t>)</a:t>
            </a:r>
            <a:endParaRPr lang="en-US" sz="2400" dirty="0"/>
          </a:p>
          <a:p>
            <a:pPr marL="0" indent="0">
              <a:buNone/>
            </a:pPr>
            <a:endParaRPr lang="en-US" dirty="0"/>
          </a:p>
        </p:txBody>
      </p:sp>
    </p:spTree>
    <p:extLst>
      <p:ext uri="{BB962C8B-B14F-4D97-AF65-F5344CB8AC3E}">
        <p14:creationId xmlns:p14="http://schemas.microsoft.com/office/powerpoint/2010/main" val="11724696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 your research</a:t>
            </a:r>
            <a:r>
              <a:rPr lang="is-IS" dirty="0" smtClean="0"/>
              <a:t>…</a:t>
            </a:r>
            <a:endParaRPr lang="en-US" dirty="0"/>
          </a:p>
        </p:txBody>
      </p:sp>
      <p:sp>
        <p:nvSpPr>
          <p:cNvPr id="3" name="Content Placeholder 2"/>
          <p:cNvSpPr>
            <a:spLocks noGrp="1"/>
          </p:cNvSpPr>
          <p:nvPr>
            <p:ph idx="1"/>
          </p:nvPr>
        </p:nvSpPr>
        <p:spPr/>
        <p:txBody>
          <a:bodyPr/>
          <a:lstStyle/>
          <a:p>
            <a:pPr marL="0" indent="0">
              <a:buNone/>
            </a:pPr>
            <a:r>
              <a:rPr lang="en-US" i="1" dirty="0" smtClean="0"/>
              <a:t>‘The things that we’re overcoming are not the things you think they are. They are not things to do with our bodies.’ – Stella Young</a:t>
            </a:r>
          </a:p>
          <a:p>
            <a:endParaRPr lang="en-US" dirty="0" smtClean="0"/>
          </a:p>
          <a:p>
            <a:r>
              <a:rPr lang="en-US" dirty="0" smtClean="0"/>
              <a:t>The number of disability blogs out there means you can research disability more easily than ever before</a:t>
            </a:r>
          </a:p>
          <a:p>
            <a:pPr marL="0" indent="0" algn="ctr">
              <a:buNone/>
            </a:pPr>
            <a:r>
              <a:rPr lang="en-US" dirty="0" smtClean="0"/>
              <a:t>BUT</a:t>
            </a:r>
          </a:p>
          <a:p>
            <a:r>
              <a:rPr lang="en-US" dirty="0" smtClean="0"/>
              <a:t>Don’t assume disabled people will answer any questions you might have about their disability, especially when it comes to sex. The responsibility for research lies with you, not them.</a:t>
            </a:r>
          </a:p>
          <a:p>
            <a:pPr marL="0" indent="0" algn="ctr">
              <a:buNone/>
            </a:pPr>
            <a:r>
              <a:rPr lang="en-US" dirty="0" smtClean="0"/>
              <a:t>AND</a:t>
            </a:r>
          </a:p>
          <a:p>
            <a:r>
              <a:rPr lang="en-US" dirty="0" smtClean="0"/>
              <a:t>Accept that writing disability is scary, and you will get it wrong. That’s ok!</a:t>
            </a:r>
            <a:endParaRPr lang="en-US" dirty="0"/>
          </a:p>
        </p:txBody>
      </p:sp>
    </p:spTree>
    <p:extLst>
      <p:ext uri="{BB962C8B-B14F-4D97-AF65-F5344CB8AC3E}">
        <p14:creationId xmlns:p14="http://schemas.microsoft.com/office/powerpoint/2010/main" val="5627064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a:t>
            </a:r>
            <a:endParaRPr lang="en-US" dirty="0"/>
          </a:p>
        </p:txBody>
      </p:sp>
      <p:sp>
        <p:nvSpPr>
          <p:cNvPr id="3" name="Content Placeholder 2"/>
          <p:cNvSpPr>
            <a:spLocks noGrp="1"/>
          </p:cNvSpPr>
          <p:nvPr>
            <p:ph idx="1"/>
          </p:nvPr>
        </p:nvSpPr>
        <p:spPr/>
        <p:txBody>
          <a:bodyPr>
            <a:noAutofit/>
          </a:bodyPr>
          <a:lstStyle/>
          <a:p>
            <a:pPr marL="0" indent="0">
              <a:buNone/>
            </a:pPr>
            <a:r>
              <a:rPr lang="en-US" sz="2200" dirty="0" smtClean="0"/>
              <a:t>‘If </a:t>
            </a:r>
            <a:r>
              <a:rPr lang="en-US" sz="2200" dirty="0"/>
              <a:t>you could see the email thread that led to the publication of this guest blog, you’d think I had a fetish for Marks and Spencer. I don’t, though – honest. What I </a:t>
            </a:r>
            <a:r>
              <a:rPr lang="en-US" sz="2200" i="1" dirty="0"/>
              <a:t>do</a:t>
            </a:r>
            <a:r>
              <a:rPr lang="en-US" sz="2200" dirty="0"/>
              <a:t> have a thing for, though, is </a:t>
            </a:r>
            <a:r>
              <a:rPr lang="en-US" sz="2200" dirty="0" smtClean="0"/>
              <a:t>subtle public affection. Those snatched moments where you touch each other, or snog, or run a hand up under your partner’s clothes when you think that no one’s watching. So this guest blog, by Desire on Wheels, naturally presses a hell of a lot of my buttons. What’s more, it’s an insight into disability and sexuality that taught me more than I ever thought I’d know about early 20</a:t>
            </a:r>
            <a:r>
              <a:rPr lang="en-US" sz="2200" baseline="30000" dirty="0" smtClean="0"/>
              <a:t>th</a:t>
            </a:r>
            <a:r>
              <a:rPr lang="en-US" sz="2200" dirty="0" smtClean="0"/>
              <a:t> century botanical gardens. You’ll see what I mean.’</a:t>
            </a:r>
          </a:p>
          <a:p>
            <a:pPr marL="0" indent="0">
              <a:buNone/>
            </a:pPr>
            <a:r>
              <a:rPr lang="en-US" sz="2200" dirty="0" smtClean="0"/>
              <a:t>– Girl on the net</a:t>
            </a:r>
            <a:endParaRPr lang="en-US" sz="2200" dirty="0"/>
          </a:p>
        </p:txBody>
      </p:sp>
    </p:spTree>
    <p:extLst>
      <p:ext uri="{BB962C8B-B14F-4D97-AF65-F5344CB8AC3E}">
        <p14:creationId xmlns:p14="http://schemas.microsoft.com/office/powerpoint/2010/main" val="9172690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1999" y="559678"/>
            <a:ext cx="10696937" cy="4952492"/>
          </a:xfrm>
        </p:spPr>
        <p:txBody>
          <a:bodyPr/>
          <a:lstStyle/>
          <a:p>
            <a:pPr algn="ctr"/>
            <a:r>
              <a:rPr lang="en-US" dirty="0" smtClean="0"/>
              <a:t/>
            </a:r>
            <a:br>
              <a:rPr lang="en-US" dirty="0" smtClean="0"/>
            </a:br>
            <a:r>
              <a:rPr lang="en-US" dirty="0" smtClean="0"/>
              <a:t>Questions?</a:t>
            </a:r>
            <a:br>
              <a:rPr lang="en-US" dirty="0" smtClean="0"/>
            </a:br>
            <a:r>
              <a:rPr lang="en-US" dirty="0"/>
              <a:t/>
            </a:r>
            <a:br>
              <a:rPr lang="en-US" dirty="0"/>
            </a:br>
            <a:r>
              <a:rPr lang="en-US" dirty="0" err="1" smtClean="0"/>
              <a:t>sexblogofsorts@gmail.com</a:t>
            </a:r>
            <a:endParaRPr lang="en-US" dirty="0"/>
          </a:p>
        </p:txBody>
      </p:sp>
    </p:spTree>
    <p:extLst>
      <p:ext uri="{BB962C8B-B14F-4D97-AF65-F5344CB8AC3E}">
        <p14:creationId xmlns:p14="http://schemas.microsoft.com/office/powerpoint/2010/main" val="1476093340"/>
      </p:ext>
    </p:extLst>
  </p:cSld>
  <p:clrMapOvr>
    <a:masterClrMapping/>
  </p:clrMapOvr>
</p:sld>
</file>

<file path=ppt/theme/theme1.xml><?xml version="1.0" encoding="utf-8"?>
<a:theme xmlns:a="http://schemas.openxmlformats.org/drawingml/2006/main" name="Headlines">
  <a:themeElements>
    <a:clrScheme name="Headlines">
      <a:dk1>
        <a:sysClr val="windowText" lastClr="000000"/>
      </a:dk1>
      <a:lt1>
        <a:sysClr val="window" lastClr="FFFFFF"/>
      </a:lt1>
      <a:dk2>
        <a:srgbClr val="1B2135"/>
      </a:dk2>
      <a:lt2>
        <a:srgbClr val="F4EFDF"/>
      </a:lt2>
      <a:accent1>
        <a:srgbClr val="33A485"/>
      </a:accent1>
      <a:accent2>
        <a:srgbClr val="EC6E39"/>
      </a:accent2>
      <a:accent3>
        <a:srgbClr val="D5A52C"/>
      </a:accent3>
      <a:accent4>
        <a:srgbClr val="909081"/>
      </a:accent4>
      <a:accent5>
        <a:srgbClr val="3BA1C1"/>
      </a:accent5>
      <a:accent6>
        <a:srgbClr val="916A8C"/>
      </a:accent6>
      <a:hlink>
        <a:srgbClr val="3BA1C1"/>
      </a:hlink>
      <a:folHlink>
        <a:srgbClr val="916A8C"/>
      </a:folHlink>
    </a:clrScheme>
    <a:fontScheme name="Headlines">
      <a:majorFont>
        <a:latin typeface="Century Schoolbook" panose="02040604050505020304"/>
        <a:ea typeface=""/>
        <a:cs typeface=""/>
      </a:majorFont>
      <a:minorFont>
        <a:latin typeface="Corbel" panose="020B0503020204020204"/>
        <a:ea typeface=""/>
        <a:cs typeface=""/>
      </a:minorFont>
    </a:fontScheme>
    <a:fmtScheme name="Headlines">
      <a:fillStyleLst>
        <a:solidFill>
          <a:schemeClr val="phClr"/>
        </a:solidFill>
        <a:solidFill>
          <a:schemeClr val="phClr">
            <a:tint val="67000"/>
            <a:satMod val="105000"/>
          </a:schemeClr>
        </a:solidFill>
        <a:gradFill rotWithShape="1">
          <a:gsLst>
            <a:gs pos="0">
              <a:schemeClr val="phClr">
                <a:tint val="100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6350" cap="flat" cmpd="sng" algn="in">
          <a:solidFill>
            <a:schemeClr val="phClr"/>
          </a:solidFill>
          <a:prstDash val="solid"/>
        </a:ln>
        <a:ln w="12700" cap="flat" cmpd="sng" algn="in">
          <a:solidFill>
            <a:schemeClr val="phClr"/>
          </a:solidFill>
          <a:prstDash val="solid"/>
        </a:ln>
        <a:ln w="19050" cap="flat" cmpd="sng" algn="in">
          <a:solidFill>
            <a:schemeClr val="phClr">
              <a:satMod val="150000"/>
            </a:schemeClr>
          </a:solidFill>
          <a:prstDash val="solid"/>
        </a:ln>
      </a:lnStyleLst>
      <a:effectStyleLst>
        <a:effectStyle>
          <a:effectLst/>
        </a:effectStyle>
        <a:effectStyle>
          <a:effectLst/>
        </a:effectStyle>
        <a:effectStyle>
          <a:effectLst>
            <a:innerShdw blurRad="88900" dist="25400" dir="10800000">
              <a:srgbClr val="000000">
                <a:alpha val="25000"/>
              </a:srgbClr>
            </a:innerShdw>
            <a:outerShdw blurRad="25400" dist="25400" dir="5400000" rotWithShape="0">
              <a:srgbClr val="FFFFFF">
                <a:alpha val="1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eadlines" id="{3841520A-25F2-4EB8-BE4C-611DB5ABEED9}" vid="{0A845BBA-79DB-48B1-B20E-7DB1D9224837}"/>
    </a:ext>
  </a:extLst>
</a:theme>
</file>

<file path=docProps/app.xml><?xml version="1.0" encoding="utf-8"?>
<Properties xmlns="http://schemas.openxmlformats.org/officeDocument/2006/extended-properties" xmlns:vt="http://schemas.openxmlformats.org/officeDocument/2006/docPropsVTypes">
  <Template>Headlines</Template>
  <TotalTime>6559</TotalTime>
  <Words>767</Words>
  <Application>Microsoft Macintosh PowerPoint</Application>
  <PresentationFormat>Widescreen</PresentationFormat>
  <Paragraphs>45</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Century Schoolbook</vt:lpstr>
      <vt:lpstr>Corbel</vt:lpstr>
      <vt:lpstr>Arial</vt:lpstr>
      <vt:lpstr>Headlines</vt:lpstr>
      <vt:lpstr>Just another source of conflict? writing disability in erotica </vt:lpstr>
      <vt:lpstr>Can you identify the common disability tropes in these six stories?</vt:lpstr>
      <vt:lpstr>Answers  1. A Christmas Carol: ‘saint-like’ 2. Lady Chatterley’s Lover: asexual/infertile 3. Curious Incident of the Dog in the Night Time: differently-abled 4. What Katy Did: to teach someone a lesson 5. Hunchback of Notre Dame: unlovable  6. Peter Pan: physical indication of evil personality</vt:lpstr>
      <vt:lpstr>Inspiration: the modern disability trope</vt:lpstr>
      <vt:lpstr>The reality</vt:lpstr>
      <vt:lpstr>Writing disability can (and has) been done really well</vt:lpstr>
      <vt:lpstr>Disability works better as a character trait, not a plot point </vt:lpstr>
      <vt:lpstr>Exploit the fact that disabled people often have to be creative about sex…</vt:lpstr>
      <vt:lpstr>… and that sometimes, disability can be an advantage</vt:lpstr>
      <vt:lpstr>Do your research…</vt:lpstr>
      <vt:lpstr>Exercise</vt:lpstr>
      <vt:lpstr> Questions?  sexblogofsorts@gmail.com</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Disability:  just another form of conflict?</dc:title>
  <dc:creator>Rachael Powers</dc:creator>
  <cp:lastModifiedBy>Rachael Powers</cp:lastModifiedBy>
  <cp:revision>15</cp:revision>
  <dcterms:created xsi:type="dcterms:W3CDTF">2016-05-15T10:40:33Z</dcterms:created>
  <dcterms:modified xsi:type="dcterms:W3CDTF">2016-05-19T23:59:59Z</dcterms:modified>
</cp:coreProperties>
</file>